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87" r:id="rId5"/>
    <p:sldId id="286" r:id="rId6"/>
    <p:sldId id="275" r:id="rId7"/>
    <p:sldId id="282" r:id="rId8"/>
    <p:sldId id="281" r:id="rId9"/>
    <p:sldId id="276" r:id="rId10"/>
    <p:sldId id="288" r:id="rId11"/>
    <p:sldId id="283" r:id="rId12"/>
    <p:sldId id="284" r:id="rId13"/>
    <p:sldId id="289" r:id="rId14"/>
    <p:sldId id="257" r:id="rId15"/>
    <p:sldId id="265" r:id="rId16"/>
    <p:sldId id="273" r:id="rId17"/>
    <p:sldId id="285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Foglio2!$C$7</c:f>
              <c:strCache>
                <c:ptCount val="1"/>
                <c:pt idx="0">
                  <c:v>Percent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Foglio2!$A$8:$A$9</c:f>
              <c:strCache>
                <c:ptCount val="2"/>
                <c:pt idx="0">
                  <c:v>maschio </c:v>
                </c:pt>
                <c:pt idx="1">
                  <c:v>femmina </c:v>
                </c:pt>
              </c:strCache>
            </c:strRef>
          </c:cat>
          <c:val>
            <c:numRef>
              <c:f>Foglio2!$C$8:$C$9</c:f>
              <c:numCache>
                <c:formatCode>0.00%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580971334627113"/>
          <c:y val="0.36332004385527766"/>
          <c:w val="0.17453565557052622"/>
          <c:h val="0.228897637795275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Foglio21!$A$11:$A$15</c:f>
              <c:strCache>
                <c:ptCount val="5"/>
                <c:pt idx="0">
                  <c:v>Almeno 30 minuti di attività fisica 5 volte a settimana </c:v>
                </c:pt>
                <c:pt idx="1">
                  <c:v>Almeno 30 minuti di attività fisica a giorni alterni </c:v>
                </c:pt>
                <c:pt idx="2">
                  <c:v>Almeno 30 minuti di attività fisica 1-2 volte alla settimana </c:v>
                </c:pt>
                <c:pt idx="3">
                  <c:v>Non fa attività fisica perché attività motoria suff. </c:v>
                </c:pt>
                <c:pt idx="4">
                  <c:v>No, non fa attività fisica.. </c:v>
                </c:pt>
              </c:strCache>
            </c:strRef>
          </c:cat>
          <c:val>
            <c:numRef>
              <c:f>Foglio21!$C$11:$C$15</c:f>
              <c:numCache>
                <c:formatCode>0.00</c:formatCode>
                <c:ptCount val="5"/>
                <c:pt idx="0">
                  <c:v>15.855608864519077</c:v>
                </c:pt>
                <c:pt idx="1">
                  <c:v>24.628741146904272</c:v>
                </c:pt>
                <c:pt idx="2">
                  <c:v>34.247201279415123</c:v>
                </c:pt>
                <c:pt idx="3">
                  <c:v>7.9049577336074934</c:v>
                </c:pt>
                <c:pt idx="4">
                  <c:v>17.363490975554033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54048"/>
        <c:axId val="81564032"/>
      </c:barChart>
      <c:catAx>
        <c:axId val="8155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81564032"/>
        <c:crosses val="autoZero"/>
        <c:auto val="1"/>
        <c:lblAlgn val="ctr"/>
        <c:lblOffset val="100"/>
        <c:noMultiLvlLbl val="0"/>
      </c:catAx>
      <c:valAx>
        <c:axId val="81564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155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Foglio1!$A$11:$A$15</c:f>
              <c:strCache>
                <c:ptCount val="5"/>
                <c:pt idx="0">
                  <c:v>scadente </c:v>
                </c:pt>
                <c:pt idx="1">
                  <c:v>sufficiente </c:v>
                </c:pt>
                <c:pt idx="2">
                  <c:v>buona </c:v>
                </c:pt>
                <c:pt idx="3">
                  <c:v>molto buona </c:v>
                </c:pt>
                <c:pt idx="4">
                  <c:v>eccellente </c:v>
                </c:pt>
              </c:strCache>
            </c:strRef>
          </c:cat>
          <c:val>
            <c:numRef>
              <c:f>Foglio1!$C$11:$C$15</c:f>
              <c:numCache>
                <c:formatCode>0.00%</c:formatCode>
                <c:ptCount val="5"/>
                <c:pt idx="0">
                  <c:v>1E-3</c:v>
                </c:pt>
                <c:pt idx="1">
                  <c:v>1.2999999999999999E-2</c:v>
                </c:pt>
                <c:pt idx="2">
                  <c:v>0.42599999999999999</c:v>
                </c:pt>
                <c:pt idx="3">
                  <c:v>0.41199999999999998</c:v>
                </c:pt>
                <c:pt idx="4">
                  <c:v>0.13900000000000001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31808"/>
        <c:axId val="81833344"/>
      </c:barChart>
      <c:catAx>
        <c:axId val="8183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81833344"/>
        <c:crosses val="autoZero"/>
        <c:auto val="1"/>
        <c:lblAlgn val="ctr"/>
        <c:lblOffset val="100"/>
        <c:noMultiLvlLbl val="0"/>
      </c:catAx>
      <c:valAx>
        <c:axId val="818333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183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Foglio9!$A$12:$A$17</c:f>
              <c:strCache>
                <c:ptCount val="6"/>
                <c:pt idx="0">
                  <c:v>sempre </c:v>
                </c:pt>
                <c:pt idx="1">
                  <c:v>quasi sempre </c:v>
                </c:pt>
                <c:pt idx="2">
                  <c:v>molto tempo </c:v>
                </c:pt>
                <c:pt idx="3">
                  <c:v>una parte del tempo </c:v>
                </c:pt>
                <c:pt idx="4">
                  <c:v>quasi mai </c:v>
                </c:pt>
                <c:pt idx="5">
                  <c:v>mai </c:v>
                </c:pt>
              </c:strCache>
            </c:strRef>
          </c:cat>
          <c:val>
            <c:numRef>
              <c:f>Foglio9!$C$12:$C$17</c:f>
              <c:numCache>
                <c:formatCode>0.00%</c:formatCode>
                <c:ptCount val="6"/>
                <c:pt idx="0">
                  <c:v>0.14499999999999999</c:v>
                </c:pt>
                <c:pt idx="1">
                  <c:v>0.47</c:v>
                </c:pt>
                <c:pt idx="2">
                  <c:v>0.184</c:v>
                </c:pt>
                <c:pt idx="3">
                  <c:v>0.156</c:v>
                </c:pt>
                <c:pt idx="4">
                  <c:v>2.1999999999999999E-2</c:v>
                </c:pt>
                <c:pt idx="5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33312"/>
        <c:axId val="93534848"/>
      </c:barChart>
      <c:catAx>
        <c:axId val="9353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93534848"/>
        <c:crosses val="autoZero"/>
        <c:auto val="1"/>
        <c:lblAlgn val="ctr"/>
        <c:lblOffset val="100"/>
        <c:noMultiLvlLbl val="0"/>
      </c:catAx>
      <c:valAx>
        <c:axId val="935348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35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distribuzione % dei donatori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Foglio1!$O$37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Foglio1!$M$38:$M$47</c:f>
              <c:strCache>
                <c:ptCount val="10"/>
                <c:pt idx="0">
                  <c:v>18-24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Foglio1!$O$38:$O$47</c:f>
              <c:numCache>
                <c:formatCode>0.00</c:formatCode>
                <c:ptCount val="10"/>
                <c:pt idx="0">
                  <c:v>7.9717457114026233</c:v>
                </c:pt>
                <c:pt idx="1">
                  <c:v>7.8910191725529764</c:v>
                </c:pt>
                <c:pt idx="2">
                  <c:v>8.4157416750756813</c:v>
                </c:pt>
                <c:pt idx="3">
                  <c:v>11.099899091826439</c:v>
                </c:pt>
                <c:pt idx="4">
                  <c:v>13.804238143289606</c:v>
                </c:pt>
                <c:pt idx="5">
                  <c:v>15.075681130171544</c:v>
                </c:pt>
                <c:pt idx="6">
                  <c:v>15.459132189707367</c:v>
                </c:pt>
                <c:pt idx="7">
                  <c:v>12.129162462159435</c:v>
                </c:pt>
                <c:pt idx="8">
                  <c:v>6.1755802219979818</c:v>
                </c:pt>
                <c:pt idx="9">
                  <c:v>1.9778002018163472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0880"/>
        <c:axId val="27992448"/>
      </c:barChart>
      <c:catAx>
        <c:axId val="2305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7992448"/>
        <c:crosses val="autoZero"/>
        <c:auto val="1"/>
        <c:lblAlgn val="ctr"/>
        <c:lblOffset val="100"/>
        <c:noMultiLvlLbl val="0"/>
      </c:catAx>
      <c:valAx>
        <c:axId val="27992448"/>
        <c:scaling>
          <c:orientation val="minMax"/>
          <c:max val="18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05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n. sig/die (% fumatori)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Foglio14!$N$3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Foglio14!$L$4:$L$8</c:f>
              <c:strCache>
                <c:ptCount val="5"/>
                <c:pt idx="0">
                  <c:v>01-05</c:v>
                </c:pt>
                <c:pt idx="1">
                  <c:v>06-10</c:v>
                </c:pt>
                <c:pt idx="2">
                  <c:v>11-15</c:v>
                </c:pt>
                <c:pt idx="3">
                  <c:v>16-20</c:v>
                </c:pt>
                <c:pt idx="4">
                  <c:v>+20</c:v>
                </c:pt>
              </c:strCache>
            </c:strRef>
          </c:cat>
          <c:val>
            <c:numRef>
              <c:f>Foglio14!$N$4:$N$8</c:f>
              <c:numCache>
                <c:formatCode>0.00</c:formatCode>
                <c:ptCount val="5"/>
                <c:pt idx="0">
                  <c:v>34.855403348554034</c:v>
                </c:pt>
                <c:pt idx="1">
                  <c:v>32.572298325722983</c:v>
                </c:pt>
                <c:pt idx="2">
                  <c:v>17.960426179604262</c:v>
                </c:pt>
                <c:pt idx="3">
                  <c:v>11.872146118721462</c:v>
                </c:pt>
                <c:pt idx="4">
                  <c:v>2.7397260273972601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0464"/>
        <c:axId val="27956352"/>
      </c:barChart>
      <c:catAx>
        <c:axId val="2795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7956352"/>
        <c:crosses val="autoZero"/>
        <c:auto val="1"/>
        <c:lblAlgn val="ctr"/>
        <c:lblOffset val="100"/>
        <c:noMultiLvlLbl val="0"/>
      </c:catAx>
      <c:valAx>
        <c:axId val="279563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7950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Foglio15!$J$3:$J$9</c:f>
              <c:strCache>
                <c:ptCount val="7"/>
                <c:pt idx="0">
                  <c:v>E’ un piacere </c:v>
                </c:pt>
                <c:pt idx="1">
                  <c:v>Scarica lo stress/relax </c:v>
                </c:pt>
                <c:pt idx="2">
                  <c:v>Per abitudine</c:v>
                </c:pt>
                <c:pt idx="3">
                  <c:v>Non riesco a smettere </c:v>
                </c:pt>
                <c:pt idx="4">
                  <c:v>Perchè lo fanno le persone che frequenta </c:v>
                </c:pt>
                <c:pt idx="5">
                  <c:v>Per caricarmi stimolo </c:v>
                </c:pt>
                <c:pt idx="6">
                  <c:v>Perchè le dà sicurezza </c:v>
                </c:pt>
              </c:strCache>
            </c:strRef>
          </c:cat>
          <c:val>
            <c:numRef>
              <c:f>Foglio15!$L$3:$L$9</c:f>
              <c:numCache>
                <c:formatCode>0.00</c:formatCode>
                <c:ptCount val="7"/>
                <c:pt idx="0">
                  <c:v>33.966244725738399</c:v>
                </c:pt>
                <c:pt idx="1">
                  <c:v>30.485232067510548</c:v>
                </c:pt>
                <c:pt idx="2">
                  <c:v>22.046413502109704</c:v>
                </c:pt>
                <c:pt idx="3">
                  <c:v>11.497890295358649</c:v>
                </c:pt>
                <c:pt idx="4">
                  <c:v>0.84388185654008441</c:v>
                </c:pt>
                <c:pt idx="5">
                  <c:v>0.84388185654008441</c:v>
                </c:pt>
                <c:pt idx="6">
                  <c:v>0.31645569620253167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06016"/>
        <c:axId val="23607552"/>
      </c:barChart>
      <c:catAx>
        <c:axId val="2360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23607552"/>
        <c:crosses val="autoZero"/>
        <c:auto val="0"/>
        <c:lblAlgn val="ctr"/>
        <c:lblOffset val="100"/>
        <c:noMultiLvlLbl val="0"/>
      </c:catAx>
      <c:valAx>
        <c:axId val="236075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60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Foglio16!$A$10:$A$14</c:f>
              <c:strCache>
                <c:ptCount val="5"/>
                <c:pt idx="0">
                  <c:v>per nulla </c:v>
                </c:pt>
                <c:pt idx="1">
                  <c:v>poco </c:v>
                </c:pt>
                <c:pt idx="2">
                  <c:v>abbastanza </c:v>
                </c:pt>
                <c:pt idx="3">
                  <c:v>molto </c:v>
                </c:pt>
                <c:pt idx="4">
                  <c:v>moltissimo </c:v>
                </c:pt>
              </c:strCache>
            </c:strRef>
          </c:cat>
          <c:val>
            <c:numRef>
              <c:f>Foglio16!$D$10:$D$14</c:f>
              <c:numCache>
                <c:formatCode>0.00</c:formatCode>
                <c:ptCount val="5"/>
                <c:pt idx="0">
                  <c:v>2.3009950248756219</c:v>
                </c:pt>
                <c:pt idx="1">
                  <c:v>8.1467661691542297</c:v>
                </c:pt>
                <c:pt idx="2">
                  <c:v>22.263681592039802</c:v>
                </c:pt>
                <c:pt idx="3">
                  <c:v>25.808457711442784</c:v>
                </c:pt>
                <c:pt idx="4">
                  <c:v>41.480099502487562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12512"/>
        <c:axId val="23714048"/>
      </c:barChart>
      <c:catAx>
        <c:axId val="2371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714048"/>
        <c:crosses val="autoZero"/>
        <c:auto val="1"/>
        <c:lblAlgn val="ctr"/>
        <c:lblOffset val="100"/>
        <c:noMultiLvlLbl val="0"/>
      </c:catAx>
      <c:valAx>
        <c:axId val="237140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71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Foglio17!$A$10:$A$13</c:f>
              <c:strCache>
                <c:ptCount val="4"/>
                <c:pt idx="0">
                  <c:v>no </c:v>
                </c:pt>
                <c:pt idx="1">
                  <c:v>meno di una volta al mese </c:v>
                </c:pt>
                <c:pt idx="2">
                  <c:v>solo nel fine settimana </c:v>
                </c:pt>
                <c:pt idx="3">
                  <c:v>anche durante la settimana </c:v>
                </c:pt>
              </c:strCache>
            </c:strRef>
          </c:cat>
          <c:val>
            <c:numRef>
              <c:f>Foglio17!$C$10:$C$13</c:f>
              <c:numCache>
                <c:formatCode>0.00%</c:formatCode>
                <c:ptCount val="4"/>
                <c:pt idx="0">
                  <c:v>0.55400000000000005</c:v>
                </c:pt>
                <c:pt idx="1">
                  <c:v>0.25600000000000001</c:v>
                </c:pt>
                <c:pt idx="2">
                  <c:v>0.14199999999999999</c:v>
                </c:pt>
                <c:pt idx="3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3616"/>
        <c:axId val="28102656"/>
      </c:barChart>
      <c:catAx>
        <c:axId val="2806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8102656"/>
        <c:crosses val="autoZero"/>
        <c:auto val="1"/>
        <c:lblAlgn val="ctr"/>
        <c:lblOffset val="100"/>
        <c:noMultiLvlLbl val="0"/>
      </c:catAx>
      <c:valAx>
        <c:axId val="281026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806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Foglio19!$A$11:$A$15</c:f>
              <c:strCache>
                <c:ptCount val="5"/>
                <c:pt idx="0">
                  <c:v>per nulla </c:v>
                </c:pt>
                <c:pt idx="1">
                  <c:v>poco </c:v>
                </c:pt>
                <c:pt idx="2">
                  <c:v>abbastanza </c:v>
                </c:pt>
                <c:pt idx="3">
                  <c:v>molto </c:v>
                </c:pt>
                <c:pt idx="4">
                  <c:v>moltissimo </c:v>
                </c:pt>
              </c:strCache>
            </c:strRef>
          </c:cat>
          <c:val>
            <c:numRef>
              <c:f>Foglio19!$D$11:$D$15</c:f>
              <c:numCache>
                <c:formatCode>0.00</c:formatCode>
                <c:ptCount val="5"/>
                <c:pt idx="0">
                  <c:v>42.052451539338655</c:v>
                </c:pt>
                <c:pt idx="1">
                  <c:v>26.06613454960091</c:v>
                </c:pt>
                <c:pt idx="2">
                  <c:v>11.288483466362599</c:v>
                </c:pt>
                <c:pt idx="3">
                  <c:v>10.011402508551882</c:v>
                </c:pt>
                <c:pt idx="4">
                  <c:v>10.581527936145951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12256"/>
        <c:axId val="80245120"/>
      </c:barChart>
      <c:catAx>
        <c:axId val="8011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80245120"/>
        <c:crosses val="autoZero"/>
        <c:auto val="1"/>
        <c:lblAlgn val="ctr"/>
        <c:lblOffset val="100"/>
        <c:noMultiLvlLbl val="0"/>
      </c:catAx>
      <c:valAx>
        <c:axId val="80245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11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Foglio18!$A$11:$A$15</c:f>
              <c:strCache>
                <c:ptCount val="5"/>
                <c:pt idx="0">
                  <c:v>mai </c:v>
                </c:pt>
                <c:pt idx="1">
                  <c:v>meno di una volta al mese </c:v>
                </c:pt>
                <c:pt idx="2">
                  <c:v>2-4 volte al mese </c:v>
                </c:pt>
                <c:pt idx="3">
                  <c:v>2-3 volte a SETTIMANA </c:v>
                </c:pt>
                <c:pt idx="4">
                  <c:v>4 o più volte a SETTIMANA </c:v>
                </c:pt>
              </c:strCache>
            </c:strRef>
          </c:cat>
          <c:val>
            <c:numRef>
              <c:f>Foglio18!$C$11:$C$15</c:f>
              <c:numCache>
                <c:formatCode>0.00%</c:formatCode>
                <c:ptCount val="5"/>
                <c:pt idx="0">
                  <c:v>0.68100000000000005</c:v>
                </c:pt>
                <c:pt idx="1">
                  <c:v>0.22700000000000001</c:v>
                </c:pt>
                <c:pt idx="2">
                  <c:v>0.04</c:v>
                </c:pt>
                <c:pt idx="3">
                  <c:v>3.0000000000000001E-3</c:v>
                </c:pt>
                <c:pt idx="4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22688"/>
        <c:axId val="81524224"/>
      </c:barChart>
      <c:catAx>
        <c:axId val="8152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81524224"/>
        <c:crosses val="autoZero"/>
        <c:auto val="1"/>
        <c:lblAlgn val="ctr"/>
        <c:lblOffset val="100"/>
        <c:noMultiLvlLbl val="0"/>
      </c:catAx>
      <c:valAx>
        <c:axId val="81524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152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Foglio20!$A$13:$A$19</c:f>
              <c:strCache>
                <c:ptCount val="7"/>
                <c:pt idx="0">
                  <c:v>altro </c:v>
                </c:pt>
                <c:pt idx="1">
                  <c:v>calcio </c:v>
                </c:pt>
                <c:pt idx="2">
                  <c:v>ciclismo </c:v>
                </c:pt>
                <c:pt idx="3">
                  <c:v>atletica </c:v>
                </c:pt>
                <c:pt idx="4">
                  <c:v>nuoto </c:v>
                </c:pt>
                <c:pt idx="5">
                  <c:v>pallavolo </c:v>
                </c:pt>
                <c:pt idx="6">
                  <c:v>pallacanestro </c:v>
                </c:pt>
              </c:strCache>
            </c:strRef>
          </c:cat>
          <c:val>
            <c:numRef>
              <c:f>Foglio20!$C$13:$C$19</c:f>
              <c:numCache>
                <c:formatCode>0.00</c:formatCode>
                <c:ptCount val="7"/>
                <c:pt idx="0">
                  <c:v>36.032757051865332</c:v>
                </c:pt>
                <c:pt idx="1">
                  <c:v>22.202001819836216</c:v>
                </c:pt>
                <c:pt idx="2">
                  <c:v>18.016378525932666</c:v>
                </c:pt>
                <c:pt idx="3">
                  <c:v>9.2811646951774343</c:v>
                </c:pt>
                <c:pt idx="4">
                  <c:v>7.0063694267515926</c:v>
                </c:pt>
                <c:pt idx="5">
                  <c:v>4.4585987261146496</c:v>
                </c:pt>
                <c:pt idx="6">
                  <c:v>3.002729754322111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48608"/>
        <c:axId val="81372288"/>
      </c:barChart>
      <c:catAx>
        <c:axId val="8094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81372288"/>
        <c:crosses val="autoZero"/>
        <c:auto val="1"/>
        <c:lblAlgn val="ctr"/>
        <c:lblOffset val="100"/>
        <c:noMultiLvlLbl val="0"/>
      </c:catAx>
      <c:valAx>
        <c:axId val="81372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94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86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31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30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07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44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68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30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15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67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94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8DCB-52CF-40F6-9468-037DE16BAF5C}" type="datetimeFigureOut">
              <a:rPr lang="it-IT" smtClean="0"/>
              <a:t>24/05/2019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0E16-008B-47C4-8B36-0DB604041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3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7200"/>
            <a:ext cx="1898650" cy="4381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49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1938"/>
            <a:ext cx="1536700" cy="14414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1" name="Immagin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44" y="369887"/>
            <a:ext cx="113665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22263"/>
            <a:ext cx="81597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7987" y="1716194"/>
            <a:ext cx="74763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PROGETTO “Gente di Cuore”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Piano Regionale della Prevenzione Marche 2014-2018(9)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Rapporto di analisi ‘preliminare’ dei dati del Questionario 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93096"/>
            <a:ext cx="1541786" cy="219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D19 – Con quale frequenza Le è capitato di bere 6 o più bicchieri di bevande alcoliche in un’unica occasione?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 descr="Risultati immagini per alco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98" y="0"/>
            <a:ext cx="864096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059832" y="1844824"/>
            <a:ext cx="43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Binge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drinking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alimentazione</a:t>
            </a:r>
            <a:endParaRPr lang="it-IT" dirty="0"/>
          </a:p>
        </p:txBody>
      </p:sp>
      <p:pic>
        <p:nvPicPr>
          <p:cNvPr id="4" name="Segnaposto contenuto 3" descr="Risultati immagini per alimentazion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44960" cy="967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9553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D24 – con quale frequenza consuma carne (rossa o bianca)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83241"/>
              </p:ext>
            </p:extLst>
          </p:nvPr>
        </p:nvGraphicFramePr>
        <p:xfrm>
          <a:off x="409715" y="1955093"/>
          <a:ext cx="3682752" cy="2095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584"/>
                <a:gridCol w="1227584"/>
                <a:gridCol w="1227584"/>
              </a:tblGrid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d24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meno di 2 volte a settimana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2181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40,5%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molto raramente/mai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433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più di due volte a settimana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2581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47,9%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355976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D26 –  con quale frequenza consuma frutta e/o verdura: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85472"/>
              </p:ext>
            </p:extLst>
          </p:nvPr>
        </p:nvGraphicFramePr>
        <p:xfrm>
          <a:off x="4716016" y="3645024"/>
          <a:ext cx="3754761" cy="179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587"/>
                <a:gridCol w="1251587"/>
                <a:gridCol w="12515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d26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3,3%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meno di due volte a settimana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623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molto raramente/mai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2,4%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tutti i giorni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4460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82,8%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79512" y="406950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D27 - Se la consuma tutti i giorni, quante porzioni al giorno ?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04819"/>
              </p:ext>
            </p:extLst>
          </p:nvPr>
        </p:nvGraphicFramePr>
        <p:xfrm>
          <a:off x="539552" y="4721980"/>
          <a:ext cx="2746647" cy="2007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549"/>
                <a:gridCol w="915549"/>
                <a:gridCol w="91554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d27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693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12,9%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1-2 porz al giorno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3208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59,6%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3-4 porz al giorno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1312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24,4%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 o più porz al giorno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3,2%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Total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3157028" y="2463279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524328" y="4797152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411760" y="6021288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fisica</a:t>
            </a:r>
            <a:endParaRPr lang="it-IT" dirty="0"/>
          </a:p>
        </p:txBody>
      </p:sp>
      <p:pic>
        <p:nvPicPr>
          <p:cNvPr id="4" name="Segnaposto contenuto 3" descr="Risultati immagini per attività fisic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92" y="44624"/>
            <a:ext cx="93610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95536" y="1484784"/>
            <a:ext cx="392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D21 – Pratica attività sportiva agonistica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47649"/>
              </p:ext>
            </p:extLst>
          </p:nvPr>
        </p:nvGraphicFramePr>
        <p:xfrm>
          <a:off x="467544" y="1854116"/>
          <a:ext cx="2170584" cy="1507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528"/>
                <a:gridCol w="723528"/>
                <a:gridCol w="723528"/>
              </a:tblGrid>
              <a:tr h="30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d21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267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4126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76,6%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994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18,5%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067944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D22- se si quale sport pratica ? (risposte possibili n. 994, risposte effettive n. 1099)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034623787"/>
              </p:ext>
            </p:extLst>
          </p:nvPr>
        </p:nvGraphicFramePr>
        <p:xfrm>
          <a:off x="3779912" y="3457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Risultati immagini per podis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500438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79712" y="2644785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7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D23 </a:t>
            </a:r>
            <a:r>
              <a:rPr lang="it-IT" sz="2200" dirty="0"/>
              <a:t>– Se non pratica attività sportiva agonistica, fa </a:t>
            </a:r>
            <a:r>
              <a:rPr lang="it-IT" sz="2200" b="1" dirty="0"/>
              <a:t>attività fisica </a:t>
            </a:r>
            <a:r>
              <a:rPr lang="it-IT" sz="2200" dirty="0"/>
              <a:t>(camminata veloce, ballo, bocce, piscina, palestra, ecc.)?: (risposte possibili n. 4126, risposte effettive n. 4377)</a:t>
            </a:r>
            <a:br>
              <a:rPr lang="it-IT" sz="2200" dirty="0"/>
            </a:br>
            <a:r>
              <a:rPr lang="it-IT" dirty="0"/>
              <a:t> 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egnaposto contenuto 3" descr="Risultati immagini per attività fisica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62224"/>
            <a:ext cx="93610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1259632" y="3645024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0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D1 </a:t>
            </a:r>
            <a:r>
              <a:rPr lang="it-IT" dirty="0"/>
              <a:t>-In generale, direbbe che la sua salute è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866703"/>
              </p:ext>
            </p:extLst>
          </p:nvPr>
        </p:nvGraphicFramePr>
        <p:xfrm>
          <a:off x="395535" y="1196751"/>
          <a:ext cx="3384378" cy="348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126"/>
                <a:gridCol w="1128126"/>
                <a:gridCol w="1128126"/>
              </a:tblGrid>
              <a:tr h="37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d1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scadente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0,1%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sufficiente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68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1,3%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buona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2293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42,6%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5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molto buona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2220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41,2%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eccellente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750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13,9%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Missing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53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1,0%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9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Total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5387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100,0%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Parentesi graffa aperta 2"/>
          <p:cNvSpPr/>
          <p:nvPr/>
        </p:nvSpPr>
        <p:spPr>
          <a:xfrm rot="10800000">
            <a:off x="3842749" y="2452246"/>
            <a:ext cx="216025" cy="14088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072735" y="283467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95% e +</a:t>
            </a:r>
            <a:endParaRPr lang="it-IT" dirty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712128416"/>
              </p:ext>
            </p:extLst>
          </p:nvPr>
        </p:nvGraphicFramePr>
        <p:xfrm>
          <a:off x="4283968" y="3356992"/>
          <a:ext cx="4608512" cy="315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Risultati immagini per buona sal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326250" cy="20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buona sal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232248" cy="17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D9 –  Per quanto tempo, nelle ultime quattro settimane, si è </a:t>
            </a:r>
            <a:r>
              <a:rPr lang="it-IT" sz="2400" u="sng" dirty="0"/>
              <a:t>sentita/o calma/o e serena/o</a:t>
            </a:r>
            <a:r>
              <a:rPr lang="it-IT" sz="2400" dirty="0"/>
              <a:t>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60965"/>
              </p:ext>
            </p:extLst>
          </p:nvPr>
        </p:nvGraphicFramePr>
        <p:xfrm>
          <a:off x="467544" y="1556792"/>
          <a:ext cx="8229600" cy="206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0,4%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molto tempo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991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18,4%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quasi mai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2,2%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quasi sempre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2531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47,0%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sempre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779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14,5%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una parte del tempo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838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708831090"/>
              </p:ext>
            </p:extLst>
          </p:nvPr>
        </p:nvGraphicFramePr>
        <p:xfrm>
          <a:off x="3707904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Risultati immagini per seren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095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812360" y="2708920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Esiti informativi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Prevalenza di stili di vita salutari e non</a:t>
            </a:r>
          </a:p>
          <a:p>
            <a:pPr marL="0" indent="0">
              <a:buNone/>
            </a:pPr>
            <a:r>
              <a:rPr lang="it-IT" dirty="0" smtClean="0"/>
              <a:t>(per incentivare i primi e contrastare i secondi)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>
              <a:buFont typeface="Arial" charset="0"/>
              <a:buChar char="•"/>
            </a:pPr>
            <a:r>
              <a:rPr lang="it-IT" dirty="0" smtClean="0"/>
              <a:t>Percezione stato di salute personale</a:t>
            </a:r>
          </a:p>
          <a:p>
            <a:pPr marL="0" indent="0">
              <a:buNone/>
            </a:pPr>
            <a:r>
              <a:rPr lang="it-IT" dirty="0" smtClean="0"/>
              <a:t>(confronto con dati regionali/nazionali, per orientamento dei servizi)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Risultati immagini per stili di vita salut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3024336" cy="13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servizi sanit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9240"/>
            <a:ext cx="3744416" cy="1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salute non è tutto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 </a:t>
            </a:r>
            <a:r>
              <a:rPr lang="it-IT" dirty="0"/>
              <a:t>senza salute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tutto </a:t>
            </a:r>
            <a:r>
              <a:rPr lang="it-IT" dirty="0"/>
              <a:t>è niente</a:t>
            </a:r>
            <a:br>
              <a:rPr lang="it-IT" dirty="0"/>
            </a:br>
            <a:r>
              <a:rPr lang="it-IT" dirty="0" smtClean="0"/>
              <a:t>			</a:t>
            </a:r>
            <a:r>
              <a:rPr lang="it-IT" sz="2000" dirty="0" smtClean="0"/>
              <a:t>(</a:t>
            </a:r>
            <a:r>
              <a:rPr lang="it-IT" sz="2000" dirty="0"/>
              <a:t>Arthur Schopenhauer)</a:t>
            </a:r>
          </a:p>
        </p:txBody>
      </p:sp>
      <p:pic>
        <p:nvPicPr>
          <p:cNvPr id="1026" name="Picture 2" descr="Risultati immagini per beness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684076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ottenere informazioni utili per individuare </a:t>
            </a:r>
            <a:r>
              <a:rPr lang="it-IT" u="sng" dirty="0" smtClean="0"/>
              <a:t>ambiti di intervento preventivo</a:t>
            </a:r>
          </a:p>
          <a:p>
            <a:r>
              <a:rPr lang="it-IT" dirty="0"/>
              <a:t>s</a:t>
            </a:r>
            <a:r>
              <a:rPr lang="it-IT" dirty="0" smtClean="0"/>
              <a:t>viluppare </a:t>
            </a:r>
            <a:r>
              <a:rPr lang="it-IT" u="sng" dirty="0" smtClean="0"/>
              <a:t>specifiche azioni </a:t>
            </a:r>
            <a:r>
              <a:rPr lang="it-IT" u="sng" dirty="0"/>
              <a:t>di miglioramento </a:t>
            </a:r>
            <a:r>
              <a:rPr lang="it-IT" dirty="0" smtClean="0"/>
              <a:t>della salute nel </a:t>
            </a:r>
            <a:r>
              <a:rPr lang="it-IT" dirty="0"/>
              <a:t>prossimo </a:t>
            </a:r>
            <a:r>
              <a:rPr lang="it-IT" dirty="0" smtClean="0"/>
              <a:t>futuro   </a:t>
            </a:r>
            <a:endParaRPr lang="it-IT" dirty="0"/>
          </a:p>
          <a:p>
            <a:endParaRPr lang="it-IT" dirty="0"/>
          </a:p>
        </p:txBody>
      </p:sp>
      <p:pic>
        <p:nvPicPr>
          <p:cNvPr id="8194" name="Picture 2" descr="Risultati immagini per prev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191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isultati immagini per promozione sa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Guadagnare salute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49922"/>
            <a:ext cx="8229600" cy="4525963"/>
          </a:xfrm>
        </p:spPr>
        <p:txBody>
          <a:bodyPr>
            <a:normAutofit/>
          </a:bodyPr>
          <a:lstStyle/>
          <a:p>
            <a:r>
              <a:rPr lang="it-IT" sz="2600" b="1" dirty="0"/>
              <a:t>programma nazionale </a:t>
            </a:r>
            <a:r>
              <a:rPr lang="it-IT" sz="2600" dirty="0"/>
              <a:t>“Guadagnare Salute. Rendere facili le scelte salutari” approvato dal </a:t>
            </a:r>
            <a:r>
              <a:rPr lang="it-IT" sz="2600" dirty="0" smtClean="0"/>
              <a:t>DPCM 4 maggio 2007 (in </a:t>
            </a:r>
            <a:r>
              <a:rPr lang="it-IT" sz="2600" dirty="0"/>
              <a:t>accordo con Regioni e Province </a:t>
            </a:r>
            <a:r>
              <a:rPr lang="it-IT" sz="2600" dirty="0" smtClean="0"/>
              <a:t>autonome)</a:t>
            </a:r>
          </a:p>
          <a:p>
            <a:r>
              <a:rPr lang="it-IT" sz="2600" b="1" dirty="0" smtClean="0"/>
              <a:t>Investire </a:t>
            </a:r>
            <a:r>
              <a:rPr lang="it-IT" sz="2600" b="1" dirty="0"/>
              <a:t>nella prevenzione e nel controllo delle malattie croniche </a:t>
            </a:r>
            <a:r>
              <a:rPr lang="it-IT" sz="2600" dirty="0"/>
              <a:t>per migliorare la qualità della vita e del benessere degli individui e della società in generale, </a:t>
            </a:r>
            <a:r>
              <a:rPr lang="it-IT" sz="2600" u="sng" dirty="0"/>
              <a:t>promuovendo stili di vita sani </a:t>
            </a:r>
            <a:r>
              <a:rPr lang="it-IT" sz="2600" dirty="0"/>
              <a:t>e agendo in particolare sui </a:t>
            </a:r>
            <a:r>
              <a:rPr lang="it-IT" sz="2600" u="sng" dirty="0"/>
              <a:t>principali fattori di rischio delle malattie cronico-degenerative </a:t>
            </a:r>
            <a:r>
              <a:rPr lang="it-IT" sz="2600" dirty="0"/>
              <a:t>di grande rilevanza epidemiologica.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Risultati immagini per guadagnare sa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5544616" cy="14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questionario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775">
            <a:off x="899592" y="1556792"/>
            <a:ext cx="3316658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7623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932040" y="5052467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28 quesiti </a:t>
            </a:r>
          </a:p>
          <a:p>
            <a:r>
              <a:rPr lang="it-IT" sz="2800" b="1" dirty="0" smtClean="0"/>
              <a:t>2 pagine e ½</a:t>
            </a:r>
          </a:p>
          <a:p>
            <a:r>
              <a:rPr lang="it-IT" sz="2800" b="1" dirty="0" smtClean="0"/>
              <a:t>Tempo=5 minuti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463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/>
              <a:t>Descrizione del campione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77940"/>
              </p:ext>
            </p:extLst>
          </p:nvPr>
        </p:nvGraphicFramePr>
        <p:xfrm>
          <a:off x="827584" y="1628800"/>
          <a:ext cx="2952327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sesso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Frequenza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femmina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1453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27,0%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maschio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3934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73,0%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57748189"/>
              </p:ext>
            </p:extLst>
          </p:nvPr>
        </p:nvGraphicFramePr>
        <p:xfrm>
          <a:off x="3923928" y="1397773"/>
          <a:ext cx="4044950" cy="2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22897"/>
              </p:ext>
            </p:extLst>
          </p:nvPr>
        </p:nvGraphicFramePr>
        <p:xfrm>
          <a:off x="5724128" y="4005064"/>
          <a:ext cx="1828800" cy="258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fascia età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n.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18-24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7,97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25-29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7,89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30-34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8,42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35-39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11,10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40-44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684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13,80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45-49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747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15,08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50-54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766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15,46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55-59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12,13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60-64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6,18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65+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1,98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4955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672498652"/>
              </p:ext>
            </p:extLst>
          </p:nvPr>
        </p:nvGraphicFramePr>
        <p:xfrm>
          <a:off x="467544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 descr="Risultati immagini per popolazio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52220" cy="125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1979712" y="1772816"/>
            <a:ext cx="208823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Stili di vita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Fumo</a:t>
            </a:r>
          </a:p>
          <a:p>
            <a:r>
              <a:rPr lang="it-IT" dirty="0" smtClean="0"/>
              <a:t>Alcol</a:t>
            </a:r>
          </a:p>
          <a:p>
            <a:r>
              <a:rPr lang="it-IT" dirty="0" smtClean="0"/>
              <a:t>Alimentazione</a:t>
            </a:r>
          </a:p>
          <a:p>
            <a:r>
              <a:rPr lang="it-IT" dirty="0" smtClean="0"/>
              <a:t>Attività fisica</a:t>
            </a:r>
            <a:endParaRPr lang="it-IT" dirty="0"/>
          </a:p>
        </p:txBody>
      </p:sp>
      <p:pic>
        <p:nvPicPr>
          <p:cNvPr id="5" name="Picture 2" descr="Risultati immagini per guadagnare sa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5544616" cy="14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posto contenuto 3" descr="Risultati immagini per fumo sigaretta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66" y="1412776"/>
            <a:ext cx="9361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Risultati immagini per alco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129614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egnaposto contenuto 3" descr="Risultati immagini per alimentazion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008112" cy="60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egnaposto contenuto 3" descr="Risultati immagini per attività fisica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501008"/>
            <a:ext cx="93610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8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Fumo di sigaretta</a:t>
            </a:r>
            <a:endParaRPr lang="it-IT" dirty="0"/>
          </a:p>
        </p:txBody>
      </p:sp>
      <p:pic>
        <p:nvPicPr>
          <p:cNvPr id="4" name="Segnaposto contenuto 3" descr="Risultati immagini per fumo sigarett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59632" cy="1296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25951"/>
              </p:ext>
            </p:extLst>
          </p:nvPr>
        </p:nvGraphicFramePr>
        <p:xfrm>
          <a:off x="395536" y="1628800"/>
          <a:ext cx="3250704" cy="136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568"/>
                <a:gridCol w="1083568"/>
                <a:gridCol w="1083568"/>
              </a:tblGrid>
              <a:tr h="27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d14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Frequenza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3,1%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4267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79,2%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953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17,7%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95536" y="1196752"/>
            <a:ext cx="261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D14 – Fuma attualmente?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367969306"/>
              </p:ext>
            </p:extLst>
          </p:nvPr>
        </p:nvGraphicFramePr>
        <p:xfrm>
          <a:off x="4788024" y="3325558"/>
          <a:ext cx="399593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4572000" y="2368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D14B – Se sì, quante sigarette al giorno? (risposte possibili n. 953, risposte effettive n. 657)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5536" y="3569007"/>
            <a:ext cx="3785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D15 – Fuma perché (solo una </a:t>
            </a:r>
            <a:r>
              <a:rPr lang="it-IT" dirty="0" smtClean="0"/>
              <a:t>risposta)</a:t>
            </a:r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4264574301"/>
              </p:ext>
            </p:extLst>
          </p:nvPr>
        </p:nvGraphicFramePr>
        <p:xfrm>
          <a:off x="181402" y="4005064"/>
          <a:ext cx="431858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tangolo 9"/>
          <p:cNvSpPr/>
          <p:nvPr/>
        </p:nvSpPr>
        <p:spPr>
          <a:xfrm>
            <a:off x="2771800" y="2368678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364088" y="5301208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39552" y="5517232"/>
            <a:ext cx="129614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8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D16 – Pensa che il suo fumare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sia </a:t>
            </a:r>
            <a:r>
              <a:rPr lang="it-IT" dirty="0"/>
              <a:t>dannoso alla sua salute?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egnaposto contenuto 3" descr="Risultati immagini per fumo sigaretta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20680" cy="9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7170572" y="1700808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652120" y="3011993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alcol</a:t>
            </a:r>
            <a:endParaRPr lang="it-IT" dirty="0"/>
          </a:p>
        </p:txBody>
      </p:sp>
      <p:pic>
        <p:nvPicPr>
          <p:cNvPr id="4" name="Immagine 3" descr="Risultati immagini per alco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12168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23528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D17 – Beve più di un bicchiere di vino (se donna mezzo bicchiere) o più di una birra media (se donna una birra piccola) ad ogni pasto principale?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05530"/>
              </p:ext>
            </p:extLst>
          </p:nvPr>
        </p:nvGraphicFramePr>
        <p:xfrm>
          <a:off x="4572000" y="1484784"/>
          <a:ext cx="2818656" cy="157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552"/>
                <a:gridCol w="939552"/>
                <a:gridCol w="939552"/>
              </a:tblGrid>
              <a:tr h="31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d17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Frequenza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Missing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355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6,6%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4526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84,0%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9,4%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100,0%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32024" y="3068960"/>
            <a:ext cx="266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D18 –  Beve superalcolici?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09375134"/>
              </p:ext>
            </p:extLst>
          </p:nvPr>
        </p:nvGraphicFramePr>
        <p:xfrm>
          <a:off x="440977" y="3501008"/>
          <a:ext cx="3078088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/>
          <p:cNvSpPr/>
          <p:nvPr/>
        </p:nvSpPr>
        <p:spPr>
          <a:xfrm>
            <a:off x="4211960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D20 – Pensa che il suo bere sia dannoso alla sua salute?</a:t>
            </a:r>
          </a:p>
          <a:p>
            <a:r>
              <a:rPr lang="it-IT" dirty="0"/>
              <a:t> 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901799842"/>
              </p:ext>
            </p:extLst>
          </p:nvPr>
        </p:nvGraphicFramePr>
        <p:xfrm>
          <a:off x="3995936" y="40801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tangolo 9"/>
          <p:cNvSpPr/>
          <p:nvPr/>
        </p:nvSpPr>
        <p:spPr>
          <a:xfrm>
            <a:off x="6588224" y="2382272"/>
            <a:ext cx="122413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286799" y="4077072"/>
            <a:ext cx="122413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273824" y="4797152"/>
            <a:ext cx="122413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4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703</Words>
  <Application>Microsoft Office PowerPoint</Application>
  <PresentationFormat>Presentazione su schermo (4:3)</PresentationFormat>
  <Paragraphs>254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obiettivi</vt:lpstr>
      <vt:lpstr>Guadagnare salute</vt:lpstr>
      <vt:lpstr>Il questionario</vt:lpstr>
      <vt:lpstr>Descrizione del campione</vt:lpstr>
      <vt:lpstr>Stili di vita</vt:lpstr>
      <vt:lpstr>Fumo di sigaretta</vt:lpstr>
      <vt:lpstr>D16 – Pensa che il suo fumare  sia dannoso alla sua salute?</vt:lpstr>
      <vt:lpstr>alcol</vt:lpstr>
      <vt:lpstr>D19 – Con quale frequenza Le è capitato di bere 6 o più bicchieri di bevande alcoliche in un’unica occasione?</vt:lpstr>
      <vt:lpstr>alimentazione</vt:lpstr>
      <vt:lpstr>Attività fisica</vt:lpstr>
      <vt:lpstr>   D23 – Se non pratica attività sportiva agonistica, fa attività fisica (camminata veloce, ballo, bocce, piscina, palestra, ecc.)?: (risposte possibili n. 4126, risposte effettive n. 4377)   </vt:lpstr>
      <vt:lpstr>D1 -In generale, direbbe che la sua salute è </vt:lpstr>
      <vt:lpstr>D9 –  Per quanto tempo, nelle ultime quattro settimane, si è sentita/o calma/o e serena/o?</vt:lpstr>
      <vt:lpstr>Esiti informativi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Morbidoni</dc:creator>
  <cp:lastModifiedBy>Marco Morbidoni</cp:lastModifiedBy>
  <cp:revision>33</cp:revision>
  <dcterms:created xsi:type="dcterms:W3CDTF">2019-05-09T15:56:50Z</dcterms:created>
  <dcterms:modified xsi:type="dcterms:W3CDTF">2019-05-24T13:17:38Z</dcterms:modified>
</cp:coreProperties>
</file>